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PT Sans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oboto-regular.fntdata"/><Relationship Id="rId43" Type="http://schemas.openxmlformats.org/officeDocument/2006/relationships/slide" Target="slides/slide39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6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9.xml"/><Relationship Id="rId57" Type="http://schemas.openxmlformats.org/officeDocument/2006/relationships/font" Target="fonts/PTSans-bold.fntdata"/><Relationship Id="rId12" Type="http://schemas.openxmlformats.org/officeDocument/2006/relationships/slide" Target="slides/slide8.xml"/><Relationship Id="rId56" Type="http://schemas.openxmlformats.org/officeDocument/2006/relationships/font" Target="fonts/PTSans-regular.fntdata"/><Relationship Id="rId15" Type="http://schemas.openxmlformats.org/officeDocument/2006/relationships/slide" Target="slides/slide11.xml"/><Relationship Id="rId59" Type="http://schemas.openxmlformats.org/officeDocument/2006/relationships/font" Target="fonts/PTSans-boldItalic.fntdata"/><Relationship Id="rId14" Type="http://schemas.openxmlformats.org/officeDocument/2006/relationships/slide" Target="slides/slide10.xml"/><Relationship Id="rId58" Type="http://schemas.openxmlformats.org/officeDocument/2006/relationships/font" Target="fonts/PT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us_factor#cite_note-1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57220ea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57220ea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626cbe8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b626cbe81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626cbe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b626cbe8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824756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b8247567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626cbe8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b626cbe81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626cbe8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b626cbe81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da0b1f86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da0b1f861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da0b1f86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da0b1f861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f07b142f50c00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ff07b142f50c00e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c2350c5b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fr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ublic record of communication and indexable = searchable. There are private mailing lists e.g. security, private project.</a:t>
            </a:r>
            <a:endParaRPr/>
          </a:p>
        </p:txBody>
      </p:sp>
      <p:sp>
        <p:nvSpPr>
          <p:cNvPr id="212" name="Google Shape;212;g3c2350c5b7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c19085a5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c19085a50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3fa1e5b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3fa1e5b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da0b1f86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da0b1f861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dabedd9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project hierarchy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PMC members elect PMC members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PMC members elect committers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Members elect members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Members elect the Board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Board appoints officers</a:t>
            </a:r>
            <a:endParaRPr/>
          </a:p>
        </p:txBody>
      </p:sp>
      <p:sp>
        <p:nvSpPr>
          <p:cNvPr id="233" name="Google Shape;233;g3dabedd9ef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c2350c5b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c2350c5b7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626cbe8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b626cbe81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fd9e0f241d8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7cfd9e0f241d8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cfd9e0f241d8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Consensus-based, community driven governance</a:t>
            </a:r>
            <a:endParaRPr/>
          </a:p>
        </p:txBody>
      </p:sp>
      <p:sp>
        <p:nvSpPr>
          <p:cNvPr id="261" name="Google Shape;261;g7cfd9e0f241d8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cfd9e0f241d8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7cfd9e0f241d8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cfd9e0f241d8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7cfd9e0f241d8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cfd9e0f241d8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7cfd9e0f241d83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c19085a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c19085a50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e2bb940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e2bb9400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c19085a5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c19085a5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dabedd9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project hierarchy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PMC members elect PMC members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PMC members elect committers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Members elect members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Members elect the Board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f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Board appoints officers</a:t>
            </a:r>
            <a:endParaRPr/>
          </a:p>
        </p:txBody>
      </p:sp>
      <p:sp>
        <p:nvSpPr>
          <p:cNvPr id="305" name="Google Shape;305;g3dabedd9ef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fd9e0f241d8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7cfd9e0f241d83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da0b1f86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da0b1f861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da0b1f86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The Apache Attic project preserves the information for posterity, reference, and potential future re-activation, while keeping it clearly distinct from active work.</a:t>
            </a:r>
            <a:endParaRPr/>
          </a:p>
        </p:txBody>
      </p:sp>
      <p:sp>
        <p:nvSpPr>
          <p:cNvPr id="342" name="Google Shape;342;g3da0b1f861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c2350c5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c2350c5b7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c2350c5b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voto </a:t>
            </a:r>
            <a:r>
              <a:rPr lang="f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una empresa puede no funcionar con un voto abierto pero developers deben liderar el trabajo</a:t>
            </a:r>
            <a:endParaRPr/>
          </a:p>
        </p:txBody>
      </p:sp>
      <p:sp>
        <p:nvSpPr>
          <p:cNvPr id="356" name="Google Shape;356;g3c2350c5b7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da0b1f86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da0b1f86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dd79f3be1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dd79f3be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df46932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df46932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da0b1f8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da0b1f8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success ? Being healthy or being popular.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da0b1f86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da0b1f8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 a project fail if one of its members is hit by a bus?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 "in case they get hit by a bus". It is also known as the </a:t>
            </a:r>
            <a:r>
              <a:rPr b="1" lang="fr" sz="1050">
                <a:solidFill>
                  <a:srgbClr val="222222"/>
                </a:solidFill>
                <a:highlight>
                  <a:srgbClr val="FFFFFF"/>
                </a:highlight>
              </a:rPr>
              <a:t>lottery factor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b="1" lang="fr" sz="1050">
                <a:solidFill>
                  <a:srgbClr val="222222"/>
                </a:solidFill>
                <a:highlight>
                  <a:srgbClr val="FFFFFF"/>
                </a:highlight>
              </a:rPr>
              <a:t>truck factor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,</a:t>
            </a:r>
            <a:r>
              <a:rPr baseline="30000" lang="fr" sz="1400" u="sng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[1]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fr" sz="1050">
                <a:solidFill>
                  <a:srgbClr val="222222"/>
                </a:solidFill>
                <a:highlight>
                  <a:srgbClr val="FFFFFF"/>
                </a:highlight>
              </a:rPr>
              <a:t>bus/truck number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, or </a:t>
            </a:r>
            <a:r>
              <a:rPr b="1" lang="fr" sz="1050">
                <a:solidFill>
                  <a:srgbClr val="222222"/>
                </a:solidFill>
                <a:highlight>
                  <a:srgbClr val="FFFFFF"/>
                </a:highlight>
              </a:rPr>
              <a:t>lorry factor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721905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f7219057d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817cba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9817cba4f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817cba4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help projects thrive</a:t>
            </a:r>
            <a:endParaRPr/>
          </a:p>
        </p:txBody>
      </p:sp>
      <p:sp>
        <p:nvSpPr>
          <p:cNvPr id="127" name="Google Shape;127;g39817cba4f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626cbe8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b626cbe81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Presentation Title - Title and Sub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0" y="1549181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 b="0" i="0" sz="30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0" y="2426644"/>
            <a:ext cx="9144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700" lvl="1" marL="457200" marR="0" rtl="0" algn="ctr">
              <a:spcBef>
                <a:spcPts val="160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700" lvl="2" marL="914400" marR="0" rtl="0" algn="ctr">
              <a:spcBef>
                <a:spcPts val="160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 b="0" i="0" sz="15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" lvl="3" marL="1371600" marR="0" rtl="0" algn="ctr">
              <a:spcBef>
                <a:spcPts val="160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" lvl="4" marL="1828800" marR="0" rtl="0" algn="ctr">
              <a:spcBef>
                <a:spcPts val="160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700" lvl="5" marL="2286000" marR="0" rtl="0" algn="ctr">
              <a:spcBef>
                <a:spcPts val="160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700" lvl="6" marL="2743200" marR="0" rtl="0" algn="ctr">
              <a:spcBef>
                <a:spcPts val="160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700" lvl="7" marL="3200400" marR="0" rtl="0" algn="ctr">
              <a:spcBef>
                <a:spcPts val="1600"/>
              </a:spcBef>
              <a:spcAft>
                <a:spcPts val="0"/>
              </a:spcAft>
              <a:buClr>
                <a:srgbClr val="989898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700" lvl="8" marL="3657600" marR="0" rtl="0" algn="ctr">
              <a:spcBef>
                <a:spcPts val="1600"/>
              </a:spcBef>
              <a:spcAft>
                <a:spcPts val="1600"/>
              </a:spcAft>
              <a:buClr>
                <a:srgbClr val="989898"/>
              </a:buClr>
              <a:buSzPts val="1400"/>
              <a:buFont typeface="Open Sans"/>
              <a:buNone/>
              <a:defRPr b="0" i="0" sz="2000" u="none" cap="none" strike="noStrike">
                <a:solidFill>
                  <a:srgbClr val="98989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81000" y="12192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erriweather Sans"/>
              <a:buChar char="–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0" y="304455"/>
            <a:ext cx="9144000" cy="376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88610" y="1306445"/>
            <a:ext cx="8366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666666"/>
                </a:solidFill>
              </a:defRPr>
            </a:lvl1pPr>
            <a:lvl2pPr lvl="1" rtl="0">
              <a:buNone/>
              <a:defRPr>
                <a:solidFill>
                  <a:srgbClr val="666666"/>
                </a:solidFill>
              </a:defRPr>
            </a:lvl2pPr>
            <a:lvl3pPr lvl="2" rtl="0">
              <a:buNone/>
              <a:defRPr>
                <a:solidFill>
                  <a:srgbClr val="666666"/>
                </a:solidFill>
              </a:defRPr>
            </a:lvl3pPr>
            <a:lvl4pPr lvl="3" rtl="0">
              <a:buNone/>
              <a:defRPr>
                <a:solidFill>
                  <a:srgbClr val="666666"/>
                </a:solidFill>
              </a:defRPr>
            </a:lvl4pPr>
            <a:lvl5pPr lvl="4" rtl="0">
              <a:buNone/>
              <a:defRPr>
                <a:solidFill>
                  <a:srgbClr val="666666"/>
                </a:solidFill>
              </a:defRPr>
            </a:lvl5pPr>
            <a:lvl6pPr lvl="5" rtl="0">
              <a:buNone/>
              <a:defRPr>
                <a:solidFill>
                  <a:srgbClr val="666666"/>
                </a:solidFill>
              </a:defRPr>
            </a:lvl6pPr>
            <a:lvl7pPr lvl="6" rtl="0">
              <a:buNone/>
              <a:defRPr>
                <a:solidFill>
                  <a:srgbClr val="666666"/>
                </a:solidFill>
              </a:defRPr>
            </a:lvl7pPr>
            <a:lvl8pPr lvl="7" rtl="0">
              <a:buNone/>
              <a:defRPr>
                <a:solidFill>
                  <a:srgbClr val="666666"/>
                </a:solidFill>
              </a:defRPr>
            </a:lvl8pPr>
            <a:lvl9pPr lvl="8" rtl="0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6"/>
          <p:cNvCxnSpPr/>
          <p:nvPr/>
        </p:nvCxnSpPr>
        <p:spPr>
          <a:xfrm>
            <a:off x="371475" y="755650"/>
            <a:ext cx="8369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00337" y="955041"/>
            <a:ext cx="83409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44444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44446"/>
                </a:solidFill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4444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4444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0037" lvl="2" marL="1371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44446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rgbClr val="44444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512" lvl="3" marL="1828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44446"/>
              </a:buClr>
              <a:buSzPts val="975"/>
              <a:buFont typeface="Arial"/>
              <a:buChar char="•"/>
              <a:defRPr b="0" i="0" sz="975" u="none" cap="none" strike="noStrike">
                <a:solidFill>
                  <a:srgbClr val="44444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0512" lvl="4" marL="22860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444446"/>
              </a:buClr>
              <a:buSzPts val="975"/>
              <a:buFont typeface="Arial"/>
              <a:buChar char="•"/>
              <a:defRPr b="0" i="0" sz="975" u="none" cap="none" strike="noStrike">
                <a:solidFill>
                  <a:srgbClr val="44444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925" lvl="5" marL="27432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9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9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9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80017" y="169833"/>
            <a:ext cx="83613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0" sz="225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683" lvl="5" marL="34288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665" lvl="6" marL="68576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649" lvl="7" marL="102864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631" lvl="8" marL="137153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4100" y="4187475"/>
            <a:ext cx="5267100" cy="5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41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800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apache.org" TargetMode="External"/><Relationship Id="rId4" Type="http://schemas.openxmlformats.org/officeDocument/2006/relationships/hyperlink" Target="https://blogs.apache.org/" TargetMode="External"/><Relationship Id="rId5" Type="http://schemas.openxmlformats.org/officeDocument/2006/relationships/hyperlink" Target="https://www.apache.org/foundation/preFAQ.html" TargetMode="External"/><Relationship Id="rId6" Type="http://schemas.openxmlformats.org/officeDocument/2006/relationships/hyperlink" Target="https://community.apache.org/" TargetMode="External"/><Relationship Id="rId7" Type="http://schemas.openxmlformats.org/officeDocument/2006/relationships/hyperlink" Target="https://community.apache.org/mentoringprogramme.html" TargetMode="External"/><Relationship Id="rId8" Type="http://schemas.openxmlformats.org/officeDocument/2006/relationships/hyperlink" Target="https://twitter.com/theas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599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/>
        </p:nvSpPr>
        <p:spPr>
          <a:xfrm>
            <a:off x="589625" y="3716525"/>
            <a:ext cx="3621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Apache Way and collaborative development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Ismaël Mejía. </a:t>
            </a:r>
            <a:r>
              <a:rPr b="1" lang="fr" sz="16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@iemejia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444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2" name="Google Shape;72;p17"/>
          <p:cNvGrpSpPr/>
          <p:nvPr/>
        </p:nvGrpSpPr>
        <p:grpSpPr>
          <a:xfrm>
            <a:off x="3930607" y="3740833"/>
            <a:ext cx="1913147" cy="733532"/>
            <a:chOff x="3780325" y="3816975"/>
            <a:chExt cx="2266225" cy="1106550"/>
          </a:xfrm>
        </p:grpSpPr>
        <p:sp>
          <p:nvSpPr>
            <p:cNvPr id="73" name="Google Shape;73;p17"/>
            <p:cNvSpPr/>
            <p:nvPr/>
          </p:nvSpPr>
          <p:spPr>
            <a:xfrm>
              <a:off x="3824225" y="3830900"/>
              <a:ext cx="2133900" cy="983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" name="Google Shape;7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80325" y="3816975"/>
              <a:ext cx="2266225" cy="110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17"/>
          <p:cNvGrpSpPr/>
          <p:nvPr/>
        </p:nvGrpSpPr>
        <p:grpSpPr>
          <a:xfrm>
            <a:off x="5829300" y="3462345"/>
            <a:ext cx="3223849" cy="1230425"/>
            <a:chOff x="1714500" y="1328745"/>
            <a:chExt cx="3223850" cy="1230425"/>
          </a:xfrm>
        </p:grpSpPr>
        <p:sp>
          <p:nvSpPr>
            <p:cNvPr id="76" name="Google Shape;76;p17"/>
            <p:cNvSpPr/>
            <p:nvPr/>
          </p:nvSpPr>
          <p:spPr>
            <a:xfrm>
              <a:off x="1843025" y="1592400"/>
              <a:ext cx="3015000" cy="675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" name="Google Shape;77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4500" y="1328745"/>
              <a:ext cx="3223850" cy="1230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ASF origin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4641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Apache group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Informal corporate structure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 members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Resumed the work on NCSA httpd in Feb 1995 (“a patchy” server)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Chose permissive licensing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0" name="Google Shape;150;p26"/>
          <p:cNvSpPr txBox="1"/>
          <p:nvPr>
            <p:ph idx="2" type="body"/>
          </p:nvPr>
        </p:nvSpPr>
        <p:spPr>
          <a:xfrm>
            <a:off x="46800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0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Mission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2600"/>
              <a:t>Provide open source software to public free of charge</a:t>
            </a:r>
            <a:endParaRPr i="1"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of the ASF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4641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Incorporated in 1999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21 members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 projects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servers and services donated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6" name="Google Shape;166;p28"/>
          <p:cNvSpPr txBox="1"/>
          <p:nvPr>
            <p:ph idx="2" type="body"/>
          </p:nvPr>
        </p:nvSpPr>
        <p:spPr>
          <a:xfrm>
            <a:off x="46800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/>
              <a:t>Now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~730 members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~320 projects (190 TLPs)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~6700 committers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~8000 signed ICLAs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/>
              <a:t>Large and growing infrastructure</a:t>
            </a:r>
            <a:endParaRPr sz="1800"/>
          </a:p>
        </p:txBody>
      </p:sp>
      <p:pic>
        <p:nvPicPr>
          <p:cNvPr descr="committer-map.png"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8568">
            <a:off x="676275" y="3029350"/>
            <a:ext cx="3952201" cy="16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Apache projects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apache-projects-1.png"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638" y="1017800"/>
            <a:ext cx="6766719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"/>
              <a:t>More</a:t>
            </a:r>
            <a:r>
              <a:rPr lang="fr"/>
              <a:t> Apache projects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apache-projects-2.png"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925" y="1017800"/>
            <a:ext cx="6808148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ASF growth - committers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ommitters.png"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4313"/>
            <a:ext cx="8839197" cy="292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ASF growth - code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1085850"/>
            <a:ext cx="71818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to achieve the m</a:t>
            </a:r>
            <a:r>
              <a:rPr lang="fr"/>
              <a:t>ission?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2400"/>
              <a:t>Provide open source software to public free of charge</a:t>
            </a:r>
            <a:endParaRPr i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fr" sz="1600"/>
            </a:br>
            <a:r>
              <a:rPr lang="fr" sz="1600"/>
              <a:t>Let the coders code - foundation</a:t>
            </a:r>
            <a:br>
              <a:rPr lang="fr" sz="1600"/>
            </a:br>
            <a:r>
              <a:rPr lang="fr" sz="1600"/>
              <a:t>deals with the rest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7" name="Google Shape;207;p33"/>
          <p:cNvSpPr txBox="1"/>
          <p:nvPr>
            <p:ph idx="4294967295" type="body"/>
          </p:nvPr>
        </p:nvSpPr>
        <p:spPr>
          <a:xfrm>
            <a:off x="4527600" y="1990675"/>
            <a:ext cx="3588000" cy="2352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/>
              <a:t>Infrastructure</a:t>
            </a:r>
            <a:r>
              <a:rPr lang="fr" sz="1600"/>
              <a:t> for open source development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/>
              <a:t>Legal </a:t>
            </a:r>
            <a:r>
              <a:rPr lang="fr" sz="1600"/>
              <a:t>entity for donations, intellectual property (IP) and branding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600"/>
              <a:t>Project </a:t>
            </a:r>
            <a:r>
              <a:rPr b="1" lang="fr" sz="1600"/>
              <a:t>governance </a:t>
            </a:r>
            <a:r>
              <a:rPr lang="fr" sz="1600"/>
              <a:t>and collaboration guidance</a:t>
            </a:r>
            <a:endParaRPr sz="1600"/>
          </a:p>
        </p:txBody>
      </p:sp>
      <p:pic>
        <p:nvPicPr>
          <p:cNvPr descr="asf_logo.png"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75" y="3529625"/>
            <a:ext cx="2547600" cy="103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3"/>
          <p:cNvCxnSpPr/>
          <p:nvPr/>
        </p:nvCxnSpPr>
        <p:spPr>
          <a:xfrm flipH="1" rot="10800000">
            <a:off x="3720775" y="2360550"/>
            <a:ext cx="543300" cy="7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Infrastructure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/>
              <a:t>ASF infrastructure is composed mainly by the following services: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Mailing lists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Web servers and wikis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Source code repositories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Issue / bug tracking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Communication tools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Distribution system (mirrors)</a:t>
            </a:r>
            <a:endParaRPr sz="2000"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Legal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Legal entity for donation purposes (charity)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Apache license based copyright agreement (</a:t>
            </a:r>
            <a:r>
              <a:rPr lang="fr" sz="2000">
                <a:solidFill>
                  <a:srgbClr val="666666"/>
                </a:solidFill>
              </a:rPr>
              <a:t>includes clauses to protect from patent litigation)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The project intellectual property (IP) is donated to the foundation which protects it against lawsuits, patent trolls, etc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Apache branding protection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641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Who am I </a:t>
            </a:r>
            <a:r>
              <a:rPr lang="fr">
                <a:solidFill>
                  <a:srgbClr val="EFEFEF"/>
                </a:solidFill>
              </a:rPr>
              <a:t>?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90d9c7e79891c91245d7c1b91f25ca4e.jpeg"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425" y="1522037"/>
            <a:ext cx="1884200" cy="18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46800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000">
                <a:solidFill>
                  <a:schemeClr val="lt1"/>
                </a:solidFill>
              </a:rPr>
              <a:t>@iemejia</a:t>
            </a:r>
            <a:br>
              <a:rPr lang="fr" sz="1600">
                <a:solidFill>
                  <a:schemeClr val="lt1"/>
                </a:solidFill>
              </a:rPr>
            </a:br>
            <a:r>
              <a:rPr lang="fr" sz="1600">
                <a:solidFill>
                  <a:schemeClr val="lt1"/>
                </a:solidFill>
              </a:rPr>
              <a:t>Software Engineer</a:t>
            </a:r>
            <a:br>
              <a:rPr lang="fr" sz="1600">
                <a:solidFill>
                  <a:schemeClr val="lt1"/>
                </a:solidFill>
              </a:rPr>
            </a:br>
            <a:r>
              <a:rPr lang="fr">
                <a:solidFill>
                  <a:schemeClr val="lt1"/>
                </a:solidFill>
              </a:rPr>
              <a:t>Apache Beam PMC / Committer</a:t>
            </a:r>
            <a:br>
              <a:rPr lang="fr">
                <a:solidFill>
                  <a:schemeClr val="lt1"/>
                </a:solidFill>
              </a:rPr>
            </a:br>
            <a:r>
              <a:rPr lang="fr">
                <a:solidFill>
                  <a:schemeClr val="lt1"/>
                </a:solidFill>
              </a:rPr>
              <a:t>Apache Software Foundation (ASF) member</a:t>
            </a:r>
            <a:br>
              <a:rPr lang="fr">
                <a:solidFill>
                  <a:schemeClr val="lt1"/>
                </a:solidFill>
              </a:rPr>
            </a:br>
            <a:r>
              <a:rPr lang="fr">
                <a:solidFill>
                  <a:schemeClr val="lt1"/>
                </a:solidFill>
              </a:rPr>
              <a:t>Open and free knowledge enthusiast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 sz="2250"/>
              <a:t>Understanding governance and open collaboration following the life of a project in the ASF</a:t>
            </a:r>
            <a:endParaRPr b="1" sz="225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250"/>
          </a:p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ASF structure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023150"/>
            <a:ext cx="5319101" cy="373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</a:t>
            </a:r>
            <a:r>
              <a:rPr lang="fr"/>
              <a:t>Incubation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/>
              <a:t>Entrypoint for all projects.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/>
              <a:t>A project in incubation is called a podling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/>
              <a:t>A committee of ASF members mentors the podling (PPMC)</a:t>
            </a:r>
            <a:endParaRPr b="1"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/>
              <a:t>Goals of incubation: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fr"/>
              <a:t>Ensure and track Intellectual Property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fr"/>
              <a:t>Learn about technical tools and procedures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fr"/>
              <a:t>Learn the Apache Way and open collaborative development (ASF principles)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fr"/>
              <a:t>Create first releases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/>
              <a:t>A project with a healthy community gets promoted into a Top Level Project (TLP)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400"/>
              <a:t>Note: M</a:t>
            </a:r>
            <a:r>
              <a:rPr lang="fr" sz="1400"/>
              <a:t>ultiple projects working on a similar domain may be ok (not ideal but this evolves naturally).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ASF principles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Meritocracy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The Apache Way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Open collaboration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Community over code</a:t>
            </a:r>
            <a:endParaRPr/>
          </a:p>
        </p:txBody>
      </p:sp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Meritocracy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</a:rPr>
              <a:t>Govern by </a:t>
            </a:r>
            <a:r>
              <a:rPr b="1" lang="fr">
                <a:solidFill>
                  <a:srgbClr val="434343"/>
                </a:solidFill>
              </a:rPr>
              <a:t>merit</a:t>
            </a:r>
            <a:endParaRPr b="1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Merit is based on what you do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Merit never expires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Those with merit get privileges but more </a:t>
            </a:r>
            <a:r>
              <a:rPr lang="fr">
                <a:solidFill>
                  <a:srgbClr val="434343"/>
                </a:solidFill>
              </a:rPr>
              <a:t>responsibilities too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</a:rPr>
              <a:t>Merit does not buy you authority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Any constructive contribution earns merit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434343"/>
                </a:solidFill>
              </a:rPr>
              <a:t>Not just code </a:t>
            </a:r>
            <a:r>
              <a:rPr lang="fr">
                <a:solidFill>
                  <a:srgbClr val="434343"/>
                </a:solidFill>
              </a:rPr>
              <a:t>(bug reports, new feature ideas, documentation, evangelism, …)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Apache Way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1"/>
          <p:cNvSpPr txBox="1"/>
          <p:nvPr>
            <p:ph idx="1" type="body"/>
          </p:nvPr>
        </p:nvSpPr>
        <p:spPr>
          <a:xfrm>
            <a:off x="387900" y="1076275"/>
            <a:ext cx="7279800" cy="27945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</a:rPr>
              <a:t>The Zen of Apache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00"/>
                </a:solidFill>
              </a:rPr>
              <a:t>Charity</a:t>
            </a:r>
            <a:r>
              <a:rPr lang="fr">
                <a:solidFill>
                  <a:srgbClr val="000000"/>
                </a:solidFill>
              </a:rPr>
              <a:t>: Apache’s mission is providing software for the public good.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00"/>
                </a:solidFill>
              </a:rPr>
              <a:t>Community</a:t>
            </a:r>
            <a:r>
              <a:rPr lang="fr">
                <a:solidFill>
                  <a:srgbClr val="000000"/>
                </a:solidFill>
              </a:rPr>
              <a:t>: Many of us are more effective than all of us.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00"/>
                </a:solidFill>
              </a:rPr>
              <a:t>Consensus</a:t>
            </a:r>
            <a:r>
              <a:rPr lang="fr">
                <a:solidFill>
                  <a:srgbClr val="000000"/>
                </a:solidFill>
              </a:rPr>
              <a:t>: Getting good enough consensus is often better than voting.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00"/>
                </a:solidFill>
              </a:rPr>
              <a:t>Merit</a:t>
            </a:r>
            <a:r>
              <a:rPr lang="fr">
                <a:solidFill>
                  <a:srgbClr val="000000"/>
                </a:solidFill>
              </a:rPr>
              <a:t>: Those that have proven they can do, get to do more.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00"/>
                </a:solidFill>
              </a:rPr>
              <a:t>Open</a:t>
            </a:r>
            <a:r>
              <a:rPr lang="fr">
                <a:solidFill>
                  <a:srgbClr val="000000"/>
                </a:solidFill>
              </a:rPr>
              <a:t>: Technical decisions are discussed, decided, and available publicly.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00"/>
                </a:solidFill>
              </a:rPr>
              <a:t>Pragmatic</a:t>
            </a:r>
            <a:r>
              <a:rPr lang="fr">
                <a:solidFill>
                  <a:srgbClr val="000000"/>
                </a:solidFill>
              </a:rPr>
              <a:t>: Apache projects use the broadly permissive Apache license.</a:t>
            </a:r>
            <a:endParaRPr>
              <a:solidFill>
                <a:srgbClr val="000000"/>
              </a:solidFill>
            </a:endParaRPr>
          </a:p>
          <a:p>
            <a:pPr indent="3543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6" name="Google Shape;266;p41"/>
          <p:cNvSpPr txBox="1"/>
          <p:nvPr/>
        </p:nvSpPr>
        <p:spPr>
          <a:xfrm>
            <a:off x="624250" y="4668975"/>
            <a:ext cx="6621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* This is based in </a:t>
            </a:r>
            <a:r>
              <a:rPr lang="f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Shane Curcuru's interpretation of The Apache Way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Open collaboration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Making open source is not equal to open development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Open communication matters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fr"/>
              <a:t>"If it didn't happen in the mailing list, it didn't happen"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Strong incentives to design and develop in the open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Peer based contribution and review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Shared vision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Self-service archives</a:t>
            </a:r>
            <a:endParaRPr sz="1400"/>
          </a:p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Community over code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Contributors represent themselves - </a:t>
            </a:r>
            <a:r>
              <a:rPr b="1"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individuals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Trust and mutual respect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Every vote has the same value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healthy community produces healthy code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healthy community is “warm &amp; inviting” and encourages a continued influx of developers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Final result: </a:t>
            </a:r>
            <a:r>
              <a:rPr b="1"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better code and better project in the long term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0" name="Google Shape;28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of conduct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387900" y="1076275"/>
            <a:ext cx="5904900" cy="23865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41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    1. Be open. </a:t>
            </a:r>
            <a:endParaRPr>
              <a:solidFill>
                <a:schemeClr val="dk1"/>
              </a:solidFill>
            </a:endParaRPr>
          </a:p>
          <a:p>
            <a:pPr indent="241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    2. Be empathetic, welcoming, friendly, and patient. </a:t>
            </a:r>
            <a:endParaRPr>
              <a:solidFill>
                <a:schemeClr val="dk1"/>
              </a:solidFill>
            </a:endParaRPr>
          </a:p>
          <a:p>
            <a:pPr indent="241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    3. Be collaborative. </a:t>
            </a:r>
            <a:endParaRPr>
              <a:solidFill>
                <a:schemeClr val="dk1"/>
              </a:solidFill>
            </a:endParaRPr>
          </a:p>
          <a:p>
            <a:pPr indent="241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    4. Be inquisitive. </a:t>
            </a:r>
            <a:endParaRPr>
              <a:solidFill>
                <a:schemeClr val="dk1"/>
              </a:solidFill>
            </a:endParaRPr>
          </a:p>
          <a:p>
            <a:pPr indent="241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    5. Be careful in the words that we choose.  </a:t>
            </a:r>
            <a:endParaRPr>
              <a:solidFill>
                <a:schemeClr val="dk1"/>
              </a:solidFill>
            </a:endParaRPr>
          </a:p>
          <a:p>
            <a:pPr indent="241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    6. Be concise. </a:t>
            </a:r>
            <a:endParaRPr>
              <a:solidFill>
                <a:schemeClr val="dk1"/>
              </a:solidFill>
            </a:endParaRPr>
          </a:p>
          <a:p>
            <a:pPr indent="241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   7. Step down considerately. </a:t>
            </a:r>
            <a:endParaRPr>
              <a:solidFill>
                <a:schemeClr val="dk1"/>
              </a:solidFill>
            </a:endParaRPr>
          </a:p>
          <a:p>
            <a:pPr indent="241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241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430225" y="4067850"/>
            <a:ext cx="7895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Apache welcomes and encourages participation by everyone. We are committed to being a community that everyone feels good about joining.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normal lifecycle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Iterative development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Discussion on M</a:t>
            </a:r>
            <a:r>
              <a:rPr lang="fr">
                <a:solidFill>
                  <a:srgbClr val="434343"/>
                </a:solidFill>
              </a:rPr>
              <a:t>ailing lists, issue tracking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Other tools (code review, version control systems, continuous integration, etc)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Commit Then Review (CTR) vs Review Then Commit (RTC)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Each project is free to choose its best practices and technical direction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434343"/>
                </a:solidFill>
              </a:rPr>
              <a:t>Key point: Make governance only important for what it should be and to those who care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Disclaimer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Very often, the Apache Software Foundation does not have an official view on things - we are a group of individuals with varying opinions.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What follows is </a:t>
            </a:r>
            <a:r>
              <a:rPr b="1" lang="fr"/>
              <a:t>my own</a:t>
            </a:r>
            <a:r>
              <a:rPr lang="fr"/>
              <a:t> personal view.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Vote and reaching consensus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Goal: </a:t>
            </a:r>
            <a:r>
              <a:rPr lang="fr" sz="1600"/>
              <a:t>The best ideas win and we agree on most of them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Coexistence rules (from experience and discussion)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fr" sz="1600">
                <a:solidFill>
                  <a:srgbClr val="434343"/>
                </a:solidFill>
              </a:rPr>
              <a:t>Vote to reach consensus on new procedures, releases, important changes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fr" sz="1600">
                <a:solidFill>
                  <a:srgbClr val="434343"/>
                </a:solidFill>
              </a:rPr>
              <a:t>Votes on releases (72h window). PMC votes are binding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Vote process. Express opinions and reach consensus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+1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-1 requires a clear explanation of why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[-1,1] different levels of agreement: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fr">
                <a:solidFill>
                  <a:schemeClr val="dk1"/>
                </a:solidFill>
              </a:rPr>
              <a:t>+</a:t>
            </a:r>
            <a:r>
              <a:rPr lang="fr">
                <a:solidFill>
                  <a:schemeClr val="dk1"/>
                </a:solidFill>
              </a:rPr>
              <a:t>0: 'I don't feel strongly about it, but I'm okay with this.'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>
                <a:solidFill>
                  <a:schemeClr val="dk1"/>
                </a:solidFill>
              </a:rPr>
              <a:t>+0.5: 'I agree but I am not totally enthusiast.'</a:t>
            </a:r>
            <a:endParaRPr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fr">
                <a:solidFill>
                  <a:schemeClr val="dk1"/>
                </a:solidFill>
              </a:rPr>
              <a:t>-0: 'I won't get in the way, but I'd rather we didn't do this.'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2" name="Google Shape;30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ASF organization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309" name="Google Shape;309;p47"/>
          <p:cNvCxnSpPr/>
          <p:nvPr/>
        </p:nvCxnSpPr>
        <p:spPr>
          <a:xfrm>
            <a:off x="4933025" y="1351100"/>
            <a:ext cx="0" cy="2989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47"/>
          <p:cNvSpPr txBox="1"/>
          <p:nvPr/>
        </p:nvSpPr>
        <p:spPr>
          <a:xfrm>
            <a:off x="1816175" y="1123675"/>
            <a:ext cx="21672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/>
              <a:t>   Project</a:t>
            </a:r>
            <a:endParaRPr b="1" i="1"/>
          </a:p>
        </p:txBody>
      </p:sp>
      <p:sp>
        <p:nvSpPr>
          <p:cNvPr id="311" name="Google Shape;311;p47"/>
          <p:cNvSpPr txBox="1"/>
          <p:nvPr/>
        </p:nvSpPr>
        <p:spPr>
          <a:xfrm>
            <a:off x="5682150" y="1123675"/>
            <a:ext cx="2815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/>
              <a:t>Foundation/Administrative</a:t>
            </a:r>
            <a:endParaRPr b="1" i="1"/>
          </a:p>
        </p:txBody>
      </p:sp>
      <p:sp>
        <p:nvSpPr>
          <p:cNvPr id="312" name="Google Shape;312;p47"/>
          <p:cNvSpPr txBox="1"/>
          <p:nvPr/>
        </p:nvSpPr>
        <p:spPr>
          <a:xfrm>
            <a:off x="2023500" y="1605250"/>
            <a:ext cx="1551600" cy="35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PMC Members</a:t>
            </a:r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023500" y="2214850"/>
            <a:ext cx="1551600" cy="35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Committers</a:t>
            </a:r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2023500" y="2900650"/>
            <a:ext cx="1551600" cy="35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Contributors</a:t>
            </a:r>
            <a:endParaRPr/>
          </a:p>
        </p:txBody>
      </p:sp>
      <p:sp>
        <p:nvSpPr>
          <p:cNvPr id="315" name="Google Shape;315;p47"/>
          <p:cNvSpPr txBox="1"/>
          <p:nvPr/>
        </p:nvSpPr>
        <p:spPr>
          <a:xfrm>
            <a:off x="2023500" y="3586450"/>
            <a:ext cx="1551600" cy="35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Users</a:t>
            </a:r>
            <a:endParaRPr/>
          </a:p>
        </p:txBody>
      </p:sp>
      <p:sp>
        <p:nvSpPr>
          <p:cNvPr id="316" name="Google Shape;316;p47"/>
          <p:cNvSpPr txBox="1"/>
          <p:nvPr/>
        </p:nvSpPr>
        <p:spPr>
          <a:xfrm>
            <a:off x="6062100" y="1605250"/>
            <a:ext cx="1551600" cy="35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Members</a:t>
            </a:r>
            <a:endParaRPr/>
          </a:p>
        </p:txBody>
      </p:sp>
      <p:sp>
        <p:nvSpPr>
          <p:cNvPr id="317" name="Google Shape;317;p47"/>
          <p:cNvSpPr txBox="1"/>
          <p:nvPr/>
        </p:nvSpPr>
        <p:spPr>
          <a:xfrm>
            <a:off x="6062100" y="2291050"/>
            <a:ext cx="1551600" cy="35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Officers</a:t>
            </a:r>
            <a:endParaRPr/>
          </a:p>
        </p:txBody>
      </p:sp>
      <p:sp>
        <p:nvSpPr>
          <p:cNvPr id="318" name="Google Shape;318;p47"/>
          <p:cNvSpPr txBox="1"/>
          <p:nvPr/>
        </p:nvSpPr>
        <p:spPr>
          <a:xfrm>
            <a:off x="6062100" y="2976850"/>
            <a:ext cx="1551600" cy="35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Board</a:t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793075" y="1498225"/>
            <a:ext cx="2943000" cy="120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</a:t>
            </a:r>
            <a:br>
              <a:rPr lang="fr"/>
            </a:br>
            <a:r>
              <a:rPr lang="fr"/>
              <a:t>People</a:t>
            </a:r>
            <a:endParaRPr/>
          </a:p>
        </p:txBody>
      </p:sp>
      <p:cxnSp>
        <p:nvCxnSpPr>
          <p:cNvPr id="320" name="Google Shape;320;p47"/>
          <p:cNvCxnSpPr>
            <a:endCxn id="318" idx="1"/>
          </p:cNvCxnSpPr>
          <p:nvPr/>
        </p:nvCxnSpPr>
        <p:spPr>
          <a:xfrm>
            <a:off x="3588600" y="1805950"/>
            <a:ext cx="2473500" cy="134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47"/>
          <p:cNvSpPr txBox="1"/>
          <p:nvPr/>
        </p:nvSpPr>
        <p:spPr>
          <a:xfrm>
            <a:off x="4364500" y="2569450"/>
            <a:ext cx="1270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report quarterly</a:t>
            </a:r>
            <a:endParaRPr sz="1000"/>
          </a:p>
        </p:txBody>
      </p:sp>
      <p:cxnSp>
        <p:nvCxnSpPr>
          <p:cNvPr id="322" name="Google Shape;322;p47"/>
          <p:cNvCxnSpPr>
            <a:stCxn id="316" idx="3"/>
            <a:endCxn id="318" idx="3"/>
          </p:cNvCxnSpPr>
          <p:nvPr/>
        </p:nvCxnSpPr>
        <p:spPr>
          <a:xfrm>
            <a:off x="7613700" y="1782550"/>
            <a:ext cx="600" cy="13716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7"/>
          <p:cNvSpPr txBox="1"/>
          <p:nvPr/>
        </p:nvSpPr>
        <p:spPr>
          <a:xfrm>
            <a:off x="7909450" y="2374450"/>
            <a:ext cx="5217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elect</a:t>
            </a:r>
            <a:endParaRPr sz="1000"/>
          </a:p>
        </p:txBody>
      </p:sp>
      <p:cxnSp>
        <p:nvCxnSpPr>
          <p:cNvPr id="324" name="Google Shape;324;p47"/>
          <p:cNvCxnSpPr>
            <a:stCxn id="318" idx="0"/>
            <a:endCxn id="317" idx="2"/>
          </p:cNvCxnSpPr>
          <p:nvPr/>
        </p:nvCxnSpPr>
        <p:spPr>
          <a:xfrm rot="10800000">
            <a:off x="6837900" y="2645650"/>
            <a:ext cx="0" cy="331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47"/>
          <p:cNvSpPr txBox="1"/>
          <p:nvPr/>
        </p:nvSpPr>
        <p:spPr>
          <a:xfrm>
            <a:off x="6286100" y="2646050"/>
            <a:ext cx="11151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delegates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Management Committee (PMC)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Project Management</a:t>
            </a:r>
            <a:r>
              <a:rPr lang="fr">
                <a:solidFill>
                  <a:srgbClr val="434343"/>
                </a:solidFill>
              </a:rPr>
              <a:t> Committee (PMC)</a:t>
            </a:r>
            <a:endParaRPr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fr" sz="1800">
                <a:solidFill>
                  <a:srgbClr val="434343"/>
                </a:solidFill>
              </a:rPr>
              <a:t>Vote for new PMC members and committers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fr" sz="1800">
                <a:solidFill>
                  <a:srgbClr val="434343"/>
                </a:solidFill>
              </a:rPr>
              <a:t>Vote to release new versions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fr" sz="1800">
                <a:solidFill>
                  <a:srgbClr val="434343"/>
                </a:solidFill>
              </a:rPr>
              <a:t>Establish project specific rules and report to the board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fr" sz="1800">
                <a:solidFill>
                  <a:srgbClr val="434343"/>
                </a:solidFill>
              </a:rPr>
              <a:t>Oversees legal compliance and community health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Each </a:t>
            </a:r>
            <a:r>
              <a:rPr lang="fr">
                <a:solidFill>
                  <a:srgbClr val="434343"/>
                </a:solidFill>
              </a:rPr>
              <a:t>PMC has a chair (appointed by the board) - eyes and ears of the board (oversight only)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PMC governance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9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Projects submit quarterly reports to the Board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Oversight focuses on avoiding anti-patterns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“Umbrella” projects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Undue commercial influence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Stagnating community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...and encouraging good things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Adding new committers and PMC members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Cutting releases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fr">
                <a:solidFill>
                  <a:schemeClr val="dk1"/>
                </a:solidFill>
              </a:rPr>
              <a:t>NOT</a:t>
            </a:r>
            <a:r>
              <a:rPr lang="fr">
                <a:solidFill>
                  <a:schemeClr val="dk1"/>
                </a:solidFill>
              </a:rPr>
              <a:t> concerned with technical issues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Projects fail or end and that's ok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6" name="Google Shape;346;p50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Contributors change interests/priorities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Companies stop funding and no other people cares.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Projects do 'finish' or are </a:t>
            </a: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considered 'complete'.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Apache projects get retired into the Attic for archive purposes.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Board and ASF Members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</a:rPr>
              <a:t>Remember only </a:t>
            </a:r>
            <a:r>
              <a:rPr b="1" lang="fr">
                <a:solidFill>
                  <a:srgbClr val="434343"/>
                </a:solidFill>
              </a:rPr>
              <a:t>volunteers</a:t>
            </a:r>
            <a:endParaRPr b="1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</a:rPr>
              <a:t>Member-based corporation - </a:t>
            </a:r>
            <a:r>
              <a:rPr b="1" lang="fr">
                <a:solidFill>
                  <a:srgbClr val="434343"/>
                </a:solidFill>
              </a:rPr>
              <a:t>individuals </a:t>
            </a:r>
            <a:r>
              <a:rPr lang="fr">
                <a:solidFill>
                  <a:srgbClr val="434343"/>
                </a:solidFill>
              </a:rPr>
              <a:t>only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Members nominate and elect new members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434343"/>
                </a:solidFill>
              </a:rPr>
              <a:t>Members elect the </a:t>
            </a:r>
            <a:r>
              <a:rPr b="1" lang="fr">
                <a:solidFill>
                  <a:srgbClr val="434343"/>
                </a:solidFill>
              </a:rPr>
              <a:t>board</a:t>
            </a:r>
            <a:r>
              <a:rPr lang="fr">
                <a:solidFill>
                  <a:srgbClr val="434343"/>
                </a:solidFill>
              </a:rPr>
              <a:t> - 9 seats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fr">
                <a:solidFill>
                  <a:srgbClr val="434343"/>
                </a:solidFill>
              </a:rPr>
              <a:t>Manage and oversees the corporation actives and resources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Board may intervene to resolve community conflicts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Annual online meeting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</a:pPr>
            <a:r>
              <a:rPr lang="fr">
                <a:solidFill>
                  <a:srgbClr val="434343"/>
                </a:solidFill>
              </a:rPr>
              <a:t>The board appoints 10 officers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</a:pPr>
            <a:r>
              <a:rPr lang="fr">
                <a:solidFill>
                  <a:srgbClr val="434343"/>
                </a:solidFill>
              </a:rPr>
              <a:t>Oversee day-by-day affairs, e.g. legal, fundraising, marketing, infrastructure, etc.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key lessons on community and software building the Apache way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2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Organisations can try and promote some of the Apache practices: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Light governance: facilitator role towards objectives.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Open communication: with archives.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Decentralization and participative consensus.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Meritocracy brings engagement.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Recognition is not only nice, it brings engagement.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 good ecosystem promotes naturally cross-project collaboration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Thriving to create living systems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fr"/>
              <a:t>A "</a:t>
            </a:r>
            <a:r>
              <a:rPr b="1" i="1" lang="fr"/>
              <a:t>Living System</a:t>
            </a:r>
            <a:r>
              <a:rPr i="1" lang="fr"/>
              <a:t>" is one that grows into its environment, by self-organizing around opportunities. Living systems can last for a long time, adapt well to change, and thus be highly successful. By contrast, "Planned Systems" tend to be fragile, poor at coping with change, and thus short-lived.*</a:t>
            </a:r>
            <a:endParaRPr i="1"/>
          </a:p>
        </p:txBody>
      </p:sp>
      <p:sp>
        <p:nvSpPr>
          <p:cNvPr id="367" name="Google Shape;36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8" name="Google Shape;368;p53"/>
          <p:cNvSpPr txBox="1"/>
          <p:nvPr/>
        </p:nvSpPr>
        <p:spPr>
          <a:xfrm>
            <a:off x="331225" y="4769400"/>
            <a:ext cx="5781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fr" sz="1200">
                <a:latin typeface="Lato"/>
                <a:ea typeface="Lato"/>
                <a:cs typeface="Lato"/>
                <a:sym typeface="Lato"/>
              </a:rPr>
              <a:t>Social architecture by Pieter Hintjens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Learn more and participate</a:t>
            </a:r>
            <a:endParaRPr/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4641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u="sng">
                <a:solidFill>
                  <a:schemeClr val="hlink"/>
                </a:solidFill>
                <a:hlinkClick r:id="rId3"/>
              </a:rPr>
              <a:t>The Apache Software Foundation (ASF)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The ASF blogs</a:t>
            </a:r>
            <a:r>
              <a:rPr lang="fr"/>
              <a:t> -  </a:t>
            </a:r>
            <a:r>
              <a:rPr lang="fr" u="sng">
                <a:solidFill>
                  <a:schemeClr val="hlink"/>
                </a:solidFill>
                <a:hlinkClick r:id="rId5"/>
              </a:rPr>
              <a:t>ASF FAQ</a:t>
            </a:r>
            <a:endParaRPr>
              <a:solidFill>
                <a:srgbClr val="4285F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hlink"/>
                </a:solidFill>
                <a:hlinkClick r:id="rId6"/>
              </a:rPr>
              <a:t>Apache Community Development</a:t>
            </a:r>
            <a:r>
              <a:rPr lang="fr">
                <a:solidFill>
                  <a:srgbClr val="4285F4"/>
                </a:solidFill>
              </a:rPr>
              <a:t> - </a:t>
            </a:r>
            <a:r>
              <a:rPr b="1" lang="fr" u="sng">
                <a:solidFill>
                  <a:schemeClr val="accent5"/>
                </a:solidFill>
                <a:hlinkClick r:id="rId7"/>
              </a:rPr>
              <a:t>Mentor program</a:t>
            </a:r>
            <a:endParaRPr>
              <a:solidFill>
                <a:srgbClr val="4285F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u="sng">
                <a:solidFill>
                  <a:schemeClr val="hlink"/>
                </a:solidFill>
                <a:hlinkClick r:id="rId8"/>
              </a:rPr>
              <a:t>@TheASF</a:t>
            </a:r>
            <a:r>
              <a:rPr b="1" lang="fr">
                <a:solidFill>
                  <a:srgbClr val="757575"/>
                </a:solidFill>
              </a:rPr>
              <a:t> on Twitter (or Facebook or LinkedIn)</a:t>
            </a:r>
            <a:endParaRPr b="1">
              <a:solidFill>
                <a:srgbClr val="75757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75757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757575"/>
                </a:solidFill>
              </a:rPr>
              <a:t>If you have doubts or are just curious, please contact me.  I will be around, or send me an email or twitter message.</a:t>
            </a:r>
            <a:endParaRPr b="1">
              <a:solidFill>
                <a:srgbClr val="757575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0" name="Google Shape;380;p55"/>
          <p:cNvSpPr txBox="1"/>
          <p:nvPr>
            <p:ph type="title"/>
          </p:nvPr>
        </p:nvSpPr>
        <p:spPr>
          <a:xfrm>
            <a:off x="687250" y="2212450"/>
            <a:ext cx="5267100" cy="5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D22128"/>
                </a:solidFill>
              </a:rPr>
              <a:t>Thanks</a:t>
            </a:r>
            <a:r>
              <a:rPr lang="fr"/>
              <a:t>!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750" y="1066800"/>
            <a:ext cx="1665648" cy="294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Open-source software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Open source </a:t>
            </a:r>
            <a:r>
              <a:rPr lang="fr">
                <a:solidFill>
                  <a:srgbClr val="6AA84F"/>
                </a:solidFill>
              </a:rPr>
              <a:t>success</a:t>
            </a:r>
            <a:r>
              <a:rPr lang="fr">
                <a:solidFill>
                  <a:schemeClr val="dk1"/>
                </a:solidFill>
              </a:rPr>
              <a:t> is not only about the source</a:t>
            </a:r>
            <a:endParaRPr/>
          </a:p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078" y="1059500"/>
            <a:ext cx="5311325" cy="32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Software is easy. People are HARD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It is easier than ever today to create and collaborate online.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	'Free' infrastructure: github, gmail, google groups,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		google docs, skype, slack, IRC,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but, the health of an o</a:t>
            </a:r>
            <a:r>
              <a:rPr lang="fr">
                <a:solidFill>
                  <a:schemeClr val="dk1"/>
                </a:solidFill>
              </a:rPr>
              <a:t>pen source project is not only about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technical requirements or the source: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Users: Experience, Documentation, Feedback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Developers:  Maintainers (Bus factor)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Policies / Project Governance / Decision Makin</a:t>
            </a:r>
            <a:r>
              <a:rPr lang="fr">
                <a:solidFill>
                  <a:schemeClr val="dk1"/>
                </a:solidFill>
              </a:rPr>
              <a:t>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Documentation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Legal matters: IP, Corporate Influence, branding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Awareness: Communication / Marketing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would you expect from a project where...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Multiple people must agree to take important decisions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People work from different parts in the world in different languages and with independent agendas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We deal with people with really different level of knowledge and background (professionals and beginners)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Institutions involved have different levels of resources / funding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Everything can be viewed, judged and modified by others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Somebody can engage in a task and just </a:t>
            </a:r>
            <a:r>
              <a:rPr lang="fr" sz="2000"/>
              <a:t>disappear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25" y="-472825"/>
            <a:ext cx="9261579" cy="604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6990425" y="4554725"/>
            <a:ext cx="2137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Not necesarily…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Apache Software Foundation (ASF)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879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fr"/>
            </a:br>
            <a:r>
              <a:rPr lang="fr"/>
              <a:t>19 years building open source communities</a:t>
            </a:r>
            <a:endParaRPr/>
          </a:p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asf_logo.png"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88" y="1738313"/>
            <a:ext cx="40862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Apache Software Foundation</a:t>
            </a:r>
            <a:r>
              <a:rPr lang="fr"/>
              <a:t> (ASF)</a:t>
            </a:r>
            <a:endParaRPr b="1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4641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Non-profit corporation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501(c)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charity (USA)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Volunteer organization (member-based)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Virtual world-wide organization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Exists to provide organizational, legal and financial support for various OSS projects</a:t>
            </a:r>
            <a:endParaRPr/>
          </a:p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0" name="Google Shape;140;p25"/>
          <p:cNvSpPr txBox="1"/>
          <p:nvPr>
            <p:ph idx="2" type="body"/>
          </p:nvPr>
        </p:nvSpPr>
        <p:spPr>
          <a:xfrm>
            <a:off x="4680000" y="1076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497425" y="4091875"/>
            <a:ext cx="6096000" cy="8382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PT Sans"/>
                <a:ea typeface="PT Sans"/>
                <a:cs typeface="PT Sans"/>
                <a:sym typeface="PT Sans"/>
              </a:rPr>
              <a:t>The </a:t>
            </a:r>
            <a:r>
              <a:rPr lang="fr" sz="2000">
                <a:latin typeface="PT Sans"/>
                <a:ea typeface="PT Sans"/>
                <a:cs typeface="PT Sans"/>
                <a:sym typeface="PT Sans"/>
              </a:rPr>
              <a:t>ASF is the open source software foundation with the </a:t>
            </a:r>
            <a:r>
              <a:rPr b="1" lang="fr" sz="2000">
                <a:latin typeface="PT Sans"/>
                <a:ea typeface="PT Sans"/>
                <a:cs typeface="PT Sans"/>
                <a:sym typeface="PT Sans"/>
              </a:rPr>
              <a:t>largest number</a:t>
            </a:r>
            <a:r>
              <a:rPr lang="fr" sz="2000">
                <a:latin typeface="PT Sans"/>
                <a:ea typeface="PT Sans"/>
                <a:cs typeface="PT Sans"/>
                <a:sym typeface="PT Sans"/>
              </a:rPr>
              <a:t> of projects and contributors.</a:t>
            </a:r>
            <a:endParaRPr sz="20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descr="Apache_PoweredBy.png"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500" y="1392150"/>
            <a:ext cx="2252674" cy="22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